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  <p:sldId id="261" r:id="rId7"/>
  </p:sldIdLst>
  <p:sldSz cx="18288000" cy="10287000"/>
  <p:notesSz cx="6858000" cy="9144000"/>
  <p:embeddedFontLst>
    <p:embeddedFont>
      <p:font typeface="Times New Roman Bold" panose="02020803070505020304" pitchFamily="18" charset="0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 autoAdjust="0"/>
    <p:restoredTop sz="94540" autoAdjust="0"/>
  </p:normalViewPr>
  <p:slideViewPr>
    <p:cSldViewPr>
      <p:cViewPr varScale="1">
        <p:scale>
          <a:sx n="69" d="100"/>
          <a:sy n="69" d="100"/>
        </p:scale>
        <p:origin x="82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00330">
            <a:off x="928021" y="194220"/>
            <a:ext cx="4943737" cy="6065934"/>
          </a:xfrm>
          <a:custGeom>
            <a:avLst/>
            <a:gdLst/>
            <a:ahLst/>
            <a:cxnLst/>
            <a:rect l="l" t="t" r="r" b="b"/>
            <a:pathLst>
              <a:path w="4943737" h="6065934">
                <a:moveTo>
                  <a:pt x="0" y="0"/>
                </a:moveTo>
                <a:lnTo>
                  <a:pt x="4943736" y="0"/>
                </a:lnTo>
                <a:lnTo>
                  <a:pt x="4943736" y="6065935"/>
                </a:lnTo>
                <a:lnTo>
                  <a:pt x="0" y="6065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812664" y="3884196"/>
            <a:ext cx="4955447" cy="5728840"/>
          </a:xfrm>
          <a:custGeom>
            <a:avLst/>
            <a:gdLst/>
            <a:ahLst/>
            <a:cxnLst/>
            <a:rect l="l" t="t" r="r" b="b"/>
            <a:pathLst>
              <a:path w="4955447" h="5728840">
                <a:moveTo>
                  <a:pt x="0" y="0"/>
                </a:moveTo>
                <a:lnTo>
                  <a:pt x="4955447" y="0"/>
                </a:lnTo>
                <a:lnTo>
                  <a:pt x="4955447" y="5728841"/>
                </a:lnTo>
                <a:lnTo>
                  <a:pt x="0" y="5728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611290">
            <a:off x="900990" y="670297"/>
            <a:ext cx="3577502" cy="2258298"/>
          </a:xfrm>
          <a:custGeom>
            <a:avLst/>
            <a:gdLst/>
            <a:ahLst/>
            <a:cxnLst/>
            <a:rect l="l" t="t" r="r" b="b"/>
            <a:pathLst>
              <a:path w="3577502" h="2258298">
                <a:moveTo>
                  <a:pt x="0" y="0"/>
                </a:moveTo>
                <a:lnTo>
                  <a:pt x="3577501" y="0"/>
                </a:lnTo>
                <a:lnTo>
                  <a:pt x="3577501" y="2258298"/>
                </a:lnTo>
                <a:lnTo>
                  <a:pt x="0" y="2258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825336">
            <a:off x="5179178" y="7696762"/>
            <a:ext cx="3177865" cy="2025889"/>
          </a:xfrm>
          <a:custGeom>
            <a:avLst/>
            <a:gdLst/>
            <a:ahLst/>
            <a:cxnLst/>
            <a:rect l="l" t="t" r="r" b="b"/>
            <a:pathLst>
              <a:path w="3177865" h="2025889">
                <a:moveTo>
                  <a:pt x="0" y="0"/>
                </a:moveTo>
                <a:lnTo>
                  <a:pt x="3177866" y="0"/>
                </a:lnTo>
                <a:lnTo>
                  <a:pt x="3177866" y="2025889"/>
                </a:lnTo>
                <a:lnTo>
                  <a:pt x="0" y="20258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232646" y="2768979"/>
            <a:ext cx="11885001" cy="4175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625"/>
              </a:lnSpc>
            </a:pPr>
            <a:r>
              <a:rPr lang="en-US" sz="11068" b="1" dirty="0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HEALTHCARE MONITORING SYSTEM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13565" y="1191833"/>
            <a:ext cx="8904082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YOUR TRUSTED HEALTHCARE SYSTEM.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7716566"/>
            <a:ext cx="5333667" cy="19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 dirty="0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MEMBERS: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Meher Fatima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Maria Malhotra</a:t>
            </a:r>
          </a:p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 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14620" y="2076481"/>
            <a:ext cx="6286426" cy="6349925"/>
          </a:xfrm>
          <a:custGeom>
            <a:avLst/>
            <a:gdLst/>
            <a:ahLst/>
            <a:cxnLst/>
            <a:rect l="l" t="t" r="r" b="b"/>
            <a:pathLst>
              <a:path w="6286426" h="6349925">
                <a:moveTo>
                  <a:pt x="0" y="0"/>
                </a:moveTo>
                <a:lnTo>
                  <a:pt x="6286426" y="0"/>
                </a:lnTo>
                <a:lnTo>
                  <a:pt x="6286426" y="6349925"/>
                </a:lnTo>
                <a:lnTo>
                  <a:pt x="0" y="6349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87039" y="2172392"/>
            <a:ext cx="11327581" cy="809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357" lvl="1" indent="-407679" algn="l">
              <a:lnSpc>
                <a:spcPts val="5287"/>
              </a:lnSpc>
              <a:buFont typeface="Arial"/>
              <a:buChar char="•"/>
            </a:pPr>
            <a:r>
              <a:rPr lang="en-US" sz="4400" b="1" dirty="0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Scale</a:t>
            </a:r>
            <a:r>
              <a:rPr lang="en-US" sz="4400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Chronic diseases affect an estimated 129 million Americans.</a:t>
            </a:r>
          </a:p>
          <a:p>
            <a:pPr algn="l">
              <a:lnSpc>
                <a:spcPts val="5287"/>
              </a:lnSpc>
            </a:pPr>
            <a:endParaRPr lang="en-US" sz="3776" dirty="0">
              <a:solidFill>
                <a:srgbClr val="5A6E9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5357" lvl="1" indent="-407679" algn="l">
              <a:lnSpc>
                <a:spcPts val="5287"/>
              </a:lnSpc>
              <a:buFont typeface="Arial"/>
              <a:buChar char="•"/>
            </a:pPr>
            <a:r>
              <a:rPr lang="en-US" sz="4400" b="1" dirty="0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Impact: </a:t>
            </a:r>
            <a:r>
              <a:rPr lang="en-US" sz="4400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Chronic diseases are treatable and preventable, and yet Heart Disease, Diabetes &amp; Kidney Disease are in the top 10 causes of death in the US.</a:t>
            </a:r>
          </a:p>
          <a:p>
            <a:pPr algn="l">
              <a:lnSpc>
                <a:spcPts val="5287"/>
              </a:lnSpc>
            </a:pPr>
            <a:endParaRPr lang="en-US" sz="3776" dirty="0">
              <a:solidFill>
                <a:srgbClr val="5A6E9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5357" lvl="1" indent="-407679" algn="l">
              <a:lnSpc>
                <a:spcPts val="5287"/>
              </a:lnSpc>
              <a:buFont typeface="Arial"/>
              <a:buChar char="•"/>
            </a:pPr>
            <a:r>
              <a:rPr lang="en-US" sz="4400" b="1" dirty="0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Goal:</a:t>
            </a:r>
            <a:r>
              <a:rPr lang="en-US" sz="4400" dirty="0">
                <a:solidFill>
                  <a:srgbClr val="5A6E9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 patient records, prescriptions, and sensor data to prevent deaths, reduce complications, and promote self-management.</a:t>
            </a:r>
          </a:p>
          <a:p>
            <a:pPr algn="l">
              <a:lnSpc>
                <a:spcPts val="5287"/>
              </a:lnSpc>
            </a:pPr>
            <a:endParaRPr lang="en-US" sz="3776" dirty="0">
              <a:solidFill>
                <a:srgbClr val="5A6E9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16864" y="525429"/>
            <a:ext cx="6778990" cy="882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6"/>
              </a:lnSpc>
            </a:pPr>
            <a:r>
              <a:rPr lang="en-US" sz="4997" b="1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BUSINESS PROBLEM: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6E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59244" flipH="1">
            <a:off x="490706" y="662587"/>
            <a:ext cx="5523634" cy="5247453"/>
          </a:xfrm>
          <a:custGeom>
            <a:avLst/>
            <a:gdLst/>
            <a:ahLst/>
            <a:cxnLst/>
            <a:rect l="l" t="t" r="r" b="b"/>
            <a:pathLst>
              <a:path w="5523634" h="5247453">
                <a:moveTo>
                  <a:pt x="5523634" y="0"/>
                </a:moveTo>
                <a:lnTo>
                  <a:pt x="0" y="0"/>
                </a:lnTo>
                <a:lnTo>
                  <a:pt x="0" y="5247452"/>
                </a:lnTo>
                <a:lnTo>
                  <a:pt x="5523634" y="5247452"/>
                </a:lnTo>
                <a:lnTo>
                  <a:pt x="552363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8471931" y="3642287"/>
            <a:ext cx="9071611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99" lvl="1" indent="-431800">
              <a:lnSpc>
                <a:spcPts val="4239"/>
              </a:lnSpc>
              <a:buAutoNum type="arabicPeriod"/>
            </a:pPr>
            <a:r>
              <a:rPr lang="en-US" sz="4400" dirty="0">
                <a:solidFill>
                  <a:srgbClr val="EBED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common chronic conditions?</a:t>
            </a:r>
          </a:p>
          <a:p>
            <a:pPr>
              <a:lnSpc>
                <a:spcPts val="4239"/>
              </a:lnSpc>
            </a:pPr>
            <a:endParaRPr lang="en-US" sz="4400" dirty="0">
              <a:solidFill>
                <a:srgbClr val="EBED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907934" y="4831062"/>
            <a:ext cx="8465666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4400" dirty="0">
                <a:solidFill>
                  <a:srgbClr val="EBED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Efficiency of monitoring system?</a:t>
            </a:r>
          </a:p>
          <a:p>
            <a:pPr>
              <a:lnSpc>
                <a:spcPts val="4199"/>
              </a:lnSpc>
            </a:pPr>
            <a:endParaRPr lang="en-US" sz="4400" dirty="0">
              <a:solidFill>
                <a:srgbClr val="EBED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954596" y="694501"/>
            <a:ext cx="10723804" cy="2143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15"/>
              </a:lnSpc>
            </a:pPr>
            <a:r>
              <a:rPr lang="en-US" sz="9343" b="1" dirty="0">
                <a:solidFill>
                  <a:srgbClr val="EBEDE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BUSINESS QUESTIONS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07934" y="6131394"/>
            <a:ext cx="8199606" cy="1642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39"/>
              </a:lnSpc>
            </a:pPr>
            <a:r>
              <a:rPr lang="en-US" sz="4400" dirty="0">
                <a:solidFill>
                  <a:srgbClr val="EBED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Patients with Type 2 Diabetes: who are at high-risk?</a:t>
            </a:r>
          </a:p>
          <a:p>
            <a:pPr>
              <a:lnSpc>
                <a:spcPts val="4239"/>
              </a:lnSpc>
            </a:pPr>
            <a:endParaRPr lang="en-US" sz="4400" dirty="0">
              <a:solidFill>
                <a:srgbClr val="EBED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291116" y="4725594"/>
            <a:ext cx="6339866" cy="4002040"/>
          </a:xfrm>
          <a:custGeom>
            <a:avLst/>
            <a:gdLst/>
            <a:ahLst/>
            <a:cxnLst/>
            <a:rect l="l" t="t" r="r" b="b"/>
            <a:pathLst>
              <a:path w="6339866" h="4002040">
                <a:moveTo>
                  <a:pt x="0" y="0"/>
                </a:moveTo>
                <a:lnTo>
                  <a:pt x="6339866" y="0"/>
                </a:lnTo>
                <a:lnTo>
                  <a:pt x="6339866" y="4002041"/>
                </a:lnTo>
                <a:lnTo>
                  <a:pt x="0" y="40020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8907934" y="8055989"/>
            <a:ext cx="8999065" cy="1642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39"/>
              </a:lnSpc>
            </a:pPr>
            <a:r>
              <a:rPr lang="en-US" sz="3999" dirty="0">
                <a:solidFill>
                  <a:srgbClr val="EBED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-US" sz="4400" dirty="0">
                <a:solidFill>
                  <a:srgbClr val="EBED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effective therapies for Type 2 Diabetes?</a:t>
            </a:r>
          </a:p>
          <a:p>
            <a:pPr>
              <a:lnSpc>
                <a:spcPts val="4239"/>
              </a:lnSpc>
            </a:pPr>
            <a:endParaRPr lang="en-US" sz="3999" dirty="0">
              <a:solidFill>
                <a:srgbClr val="EBED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97F030-32EF-8B0C-5501-F728C33D5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0EE61F5-1304-4D2C-0B96-05B95B8BA04F}"/>
              </a:ext>
            </a:extLst>
          </p:cNvPr>
          <p:cNvSpPr/>
          <p:nvPr/>
        </p:nvSpPr>
        <p:spPr>
          <a:xfrm>
            <a:off x="1015880" y="641274"/>
            <a:ext cx="1804797" cy="1739373"/>
          </a:xfrm>
          <a:custGeom>
            <a:avLst/>
            <a:gdLst/>
            <a:ahLst/>
            <a:cxnLst/>
            <a:rect l="l" t="t" r="r" b="b"/>
            <a:pathLst>
              <a:path w="1804797" h="1739373">
                <a:moveTo>
                  <a:pt x="0" y="0"/>
                </a:moveTo>
                <a:lnTo>
                  <a:pt x="1804797" y="0"/>
                </a:lnTo>
                <a:lnTo>
                  <a:pt x="1804797" y="1739373"/>
                </a:lnTo>
                <a:lnTo>
                  <a:pt x="0" y="1739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582673D-2E1B-8739-F13B-570422F232B3}"/>
              </a:ext>
            </a:extLst>
          </p:cNvPr>
          <p:cNvSpPr/>
          <p:nvPr/>
        </p:nvSpPr>
        <p:spPr>
          <a:xfrm rot="892156">
            <a:off x="15236406" y="342135"/>
            <a:ext cx="2885042" cy="1674545"/>
          </a:xfrm>
          <a:custGeom>
            <a:avLst/>
            <a:gdLst/>
            <a:ahLst/>
            <a:cxnLst/>
            <a:rect l="l" t="t" r="r" b="b"/>
            <a:pathLst>
              <a:path w="3723242" h="2373567">
                <a:moveTo>
                  <a:pt x="0" y="0"/>
                </a:moveTo>
                <a:lnTo>
                  <a:pt x="3723242" y="0"/>
                </a:lnTo>
                <a:lnTo>
                  <a:pt x="3723242" y="2373567"/>
                </a:lnTo>
                <a:lnTo>
                  <a:pt x="0" y="2373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5D8745D-1259-3A4B-B941-01AA536A7B68}"/>
              </a:ext>
            </a:extLst>
          </p:cNvPr>
          <p:cNvSpPr/>
          <p:nvPr/>
        </p:nvSpPr>
        <p:spPr>
          <a:xfrm>
            <a:off x="0" y="0"/>
            <a:ext cx="2031760" cy="1282548"/>
          </a:xfrm>
          <a:custGeom>
            <a:avLst/>
            <a:gdLst/>
            <a:ahLst/>
            <a:cxnLst/>
            <a:rect l="l" t="t" r="r" b="b"/>
            <a:pathLst>
              <a:path w="2031760" h="1282548">
                <a:moveTo>
                  <a:pt x="0" y="0"/>
                </a:moveTo>
                <a:lnTo>
                  <a:pt x="2031760" y="0"/>
                </a:lnTo>
                <a:lnTo>
                  <a:pt x="2031760" y="1282548"/>
                </a:lnTo>
                <a:lnTo>
                  <a:pt x="0" y="1282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71A07F19-3FE4-CD34-ED3E-92526CC2869C}"/>
              </a:ext>
            </a:extLst>
          </p:cNvPr>
          <p:cNvSpPr txBox="1"/>
          <p:nvPr/>
        </p:nvSpPr>
        <p:spPr>
          <a:xfrm>
            <a:off x="3644860" y="520501"/>
            <a:ext cx="10359928" cy="1860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681"/>
              </a:lnSpc>
              <a:spcBef>
                <a:spcPct val="0"/>
              </a:spcBef>
            </a:pPr>
            <a:r>
              <a:rPr lang="en-US" sz="5259" b="1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ACTIONABLE INTELLIGENCE: THE C</a:t>
            </a:r>
            <a:r>
              <a:rPr lang="en-US" sz="5259" b="1" u="none" strike="noStrike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HRONIC DISEASE DASHBOARD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39C0527-6581-B44B-6641-8F5571EC5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0" y="2694218"/>
            <a:ext cx="3270981" cy="2621024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1C6F89A-DAF0-528E-1033-E76FD8D18E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455" y="2467076"/>
            <a:ext cx="4577145" cy="4270079"/>
          </a:xfrm>
          <a:prstGeom prst="rect">
            <a:avLst/>
          </a:prstGeom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FA660D-BBC0-9B57-4CBF-41EE72321D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6479017"/>
            <a:ext cx="5642775" cy="3287482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20C18BD6-49DF-7CDD-8B3B-E75F5F6585DE}"/>
              </a:ext>
            </a:extLst>
          </p:cNvPr>
          <p:cNvSpPr/>
          <p:nvPr/>
        </p:nvSpPr>
        <p:spPr>
          <a:xfrm>
            <a:off x="381000" y="5628813"/>
            <a:ext cx="3774403" cy="4270080"/>
          </a:xfrm>
          <a:custGeom>
            <a:avLst/>
            <a:gdLst/>
            <a:ahLst/>
            <a:cxnLst/>
            <a:rect l="l" t="t" r="r" b="b"/>
            <a:pathLst>
              <a:path w="5160549" h="6420676">
                <a:moveTo>
                  <a:pt x="0" y="0"/>
                </a:moveTo>
                <a:lnTo>
                  <a:pt x="5160549" y="0"/>
                </a:lnTo>
                <a:lnTo>
                  <a:pt x="5160549" y="6420676"/>
                </a:lnTo>
                <a:lnTo>
                  <a:pt x="0" y="64206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463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BA23F065-A61F-5F5A-6E9F-1500C7E3EA49}"/>
              </a:ext>
            </a:extLst>
          </p:cNvPr>
          <p:cNvSpPr/>
          <p:nvPr/>
        </p:nvSpPr>
        <p:spPr>
          <a:xfrm>
            <a:off x="4806341" y="7200900"/>
            <a:ext cx="4689848" cy="2176407"/>
          </a:xfrm>
          <a:custGeom>
            <a:avLst/>
            <a:gdLst/>
            <a:ahLst/>
            <a:cxnLst/>
            <a:rect l="l" t="t" r="r" b="b"/>
            <a:pathLst>
              <a:path w="6194179" h="2814440">
                <a:moveTo>
                  <a:pt x="0" y="0"/>
                </a:moveTo>
                <a:lnTo>
                  <a:pt x="6194179" y="0"/>
                </a:lnTo>
                <a:lnTo>
                  <a:pt x="6194179" y="2814440"/>
                </a:lnTo>
                <a:lnTo>
                  <a:pt x="0" y="28144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4676" b="-224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5405B324-1A28-304F-39C1-98CAD94D0953}"/>
              </a:ext>
            </a:extLst>
          </p:cNvPr>
          <p:cNvSpPr/>
          <p:nvPr/>
        </p:nvSpPr>
        <p:spPr>
          <a:xfrm>
            <a:off x="11227033" y="2247900"/>
            <a:ext cx="4067507" cy="3962400"/>
          </a:xfrm>
          <a:custGeom>
            <a:avLst/>
            <a:gdLst/>
            <a:ahLst/>
            <a:cxnLst/>
            <a:rect l="l" t="t" r="r" b="b"/>
            <a:pathLst>
              <a:path w="5016169" h="7406930">
                <a:moveTo>
                  <a:pt x="0" y="0"/>
                </a:moveTo>
                <a:lnTo>
                  <a:pt x="5016169" y="0"/>
                </a:lnTo>
                <a:lnTo>
                  <a:pt x="5016169" y="7406931"/>
                </a:lnTo>
                <a:lnTo>
                  <a:pt x="0" y="740693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85" r="-793" b="-2857"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5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0432178" y="4653993"/>
            <a:ext cx="8363755" cy="6210088"/>
          </a:xfrm>
          <a:custGeom>
            <a:avLst/>
            <a:gdLst/>
            <a:ahLst/>
            <a:cxnLst/>
            <a:rect l="l" t="t" r="r" b="b"/>
            <a:pathLst>
              <a:path w="8363755" h="6210088">
                <a:moveTo>
                  <a:pt x="8363754" y="0"/>
                </a:moveTo>
                <a:lnTo>
                  <a:pt x="0" y="0"/>
                </a:lnTo>
                <a:lnTo>
                  <a:pt x="0" y="6210088"/>
                </a:lnTo>
                <a:lnTo>
                  <a:pt x="8363754" y="6210088"/>
                </a:lnTo>
                <a:lnTo>
                  <a:pt x="8363754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8951" y="4653993"/>
            <a:ext cx="8363755" cy="6210088"/>
          </a:xfrm>
          <a:custGeom>
            <a:avLst/>
            <a:gdLst/>
            <a:ahLst/>
            <a:cxnLst/>
            <a:rect l="l" t="t" r="r" b="b"/>
            <a:pathLst>
              <a:path w="8363755" h="6210088">
                <a:moveTo>
                  <a:pt x="0" y="0"/>
                </a:moveTo>
                <a:lnTo>
                  <a:pt x="8363755" y="0"/>
                </a:lnTo>
                <a:lnTo>
                  <a:pt x="8363755" y="6210088"/>
                </a:lnTo>
                <a:lnTo>
                  <a:pt x="0" y="62100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299242">
            <a:off x="-501971" y="3972858"/>
            <a:ext cx="4073020" cy="2631948"/>
          </a:xfrm>
          <a:custGeom>
            <a:avLst/>
            <a:gdLst/>
            <a:ahLst/>
            <a:cxnLst/>
            <a:rect l="l" t="t" r="r" b="b"/>
            <a:pathLst>
              <a:path w="4073020" h="2631948">
                <a:moveTo>
                  <a:pt x="0" y="0"/>
                </a:moveTo>
                <a:lnTo>
                  <a:pt x="4073020" y="0"/>
                </a:lnTo>
                <a:lnTo>
                  <a:pt x="4073020" y="2631948"/>
                </a:lnTo>
                <a:lnTo>
                  <a:pt x="0" y="2631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83" r="-11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293633">
            <a:off x="15505469" y="4130555"/>
            <a:ext cx="3177865" cy="2025889"/>
          </a:xfrm>
          <a:custGeom>
            <a:avLst/>
            <a:gdLst/>
            <a:ahLst/>
            <a:cxnLst/>
            <a:rect l="l" t="t" r="r" b="b"/>
            <a:pathLst>
              <a:path w="3177865" h="2025889">
                <a:moveTo>
                  <a:pt x="0" y="0"/>
                </a:moveTo>
                <a:lnTo>
                  <a:pt x="3177865" y="0"/>
                </a:lnTo>
                <a:lnTo>
                  <a:pt x="3177865" y="2025890"/>
                </a:lnTo>
                <a:lnTo>
                  <a:pt x="0" y="2025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697458" y="1343025"/>
            <a:ext cx="12893084" cy="444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252"/>
              </a:lnSpc>
              <a:spcBef>
                <a:spcPct val="0"/>
              </a:spcBef>
            </a:pPr>
            <a:r>
              <a:rPr lang="en-US" sz="12642" b="1" u="none" strike="noStrike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YOUR SAFETY MATTERS TO US.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D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99085" y="1294482"/>
            <a:ext cx="5944915" cy="7384987"/>
          </a:xfrm>
          <a:custGeom>
            <a:avLst/>
            <a:gdLst/>
            <a:ahLst/>
            <a:cxnLst/>
            <a:rect l="l" t="t" r="r" b="b"/>
            <a:pathLst>
              <a:path w="5944915" h="7384987">
                <a:moveTo>
                  <a:pt x="0" y="0"/>
                </a:moveTo>
                <a:lnTo>
                  <a:pt x="5944915" y="0"/>
                </a:lnTo>
                <a:lnTo>
                  <a:pt x="5944915" y="7384987"/>
                </a:lnTo>
                <a:lnTo>
                  <a:pt x="0" y="7384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916706">
            <a:off x="456907" y="5158029"/>
            <a:ext cx="4626113" cy="4088328"/>
          </a:xfrm>
          <a:custGeom>
            <a:avLst/>
            <a:gdLst/>
            <a:ahLst/>
            <a:cxnLst/>
            <a:rect l="l" t="t" r="r" b="b"/>
            <a:pathLst>
              <a:path w="4626113" h="4088328">
                <a:moveTo>
                  <a:pt x="0" y="0"/>
                </a:moveTo>
                <a:lnTo>
                  <a:pt x="4626113" y="0"/>
                </a:lnTo>
                <a:lnTo>
                  <a:pt x="4626113" y="4088328"/>
                </a:lnTo>
                <a:lnTo>
                  <a:pt x="0" y="40883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423164" y="3848993"/>
            <a:ext cx="7423313" cy="3353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497"/>
              </a:lnSpc>
              <a:spcBef>
                <a:spcPct val="0"/>
              </a:spcBef>
            </a:pPr>
            <a:r>
              <a:rPr lang="en-US" sz="14042" b="1" u="none" strike="noStrike">
                <a:solidFill>
                  <a:srgbClr val="5A6E9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136</Words>
  <Application>Microsoft Macintosh PowerPoint</Application>
  <PresentationFormat>Custom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Times New Roman Bold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Medical Presentation</dc:title>
  <cp:lastModifiedBy>Theresa Le</cp:lastModifiedBy>
  <cp:revision>3</cp:revision>
  <dcterms:created xsi:type="dcterms:W3CDTF">2006-08-16T00:00:00Z</dcterms:created>
  <dcterms:modified xsi:type="dcterms:W3CDTF">2025-12-11T21:13:33Z</dcterms:modified>
  <dc:identifier>DAG7JzR57KM</dc:identifier>
</cp:coreProperties>
</file>

<file path=docProps/thumbnail.jpeg>
</file>